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1"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0" d="100"/>
          <a:sy n="80" d="100"/>
        </p:scale>
        <p:origin x="-1445"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de-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CH"/>
          </a:p>
        </p:txBody>
      </p:sp>
      <p:sp>
        <p:nvSpPr>
          <p:cNvPr id="4" name="Date Placeholder 3"/>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de-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e-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Date Placeholder 4"/>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de-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7" name="Date Placeholder 6"/>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Date Placeholder 2"/>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de-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de-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2A1FD2-7006-4F74-9EBF-7B217673375C}" type="datetimeFigureOut">
              <a:rPr lang="de-CH" smtClean="0"/>
              <a:pPr/>
              <a:t>13.07.2017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AFBAF57C-97F8-47F9-A03F-9AEDFC90978A}" type="slidenum">
              <a:rPr lang="de-CH" smtClean="0"/>
              <a:pPr/>
              <a:t>‹#›</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de-C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A1FD2-7006-4F74-9EBF-7B217673375C}" type="datetimeFigureOut">
              <a:rPr lang="de-CH" smtClean="0"/>
              <a:pPr/>
              <a:t>13.07.2017</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AF57C-97F8-47F9-A03F-9AEDFC90978A}" type="slidenum">
              <a:rPr lang="de-CH" smtClean="0"/>
              <a:pPr/>
              <a:t>‹#›</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200" y="304800"/>
            <a:ext cx="4038600" cy="2971800"/>
          </a:xfrm>
          <a:prstGeom prst="rect">
            <a:avLst/>
          </a:prstGeom>
          <a:noFill/>
          <a:ln>
            <a:solidFill>
              <a:schemeClr val="tx2"/>
            </a:solidFill>
          </a:ln>
        </p:spPr>
        <p:txBody>
          <a:bodyPr wrap="square" rtlCol="0">
            <a:noAutofit/>
          </a:bodyPr>
          <a:lstStyle/>
          <a:p>
            <a:pPr>
              <a:spcAft>
                <a:spcPts val="300"/>
              </a:spcAft>
            </a:pPr>
            <a:r>
              <a:rPr lang="de-CH" sz="900" b="1" dirty="0">
                <a:latin typeface="Arial" pitchFamily="34" charset="0"/>
                <a:cs typeface="Arial" pitchFamily="34" charset="0"/>
              </a:rPr>
              <a:t>Andrea Sala- Project Manager</a:t>
            </a:r>
          </a:p>
          <a:p>
            <a:pPr>
              <a:spcAft>
                <a:spcPts val="300"/>
              </a:spcAft>
            </a:pPr>
            <a:r>
              <a:rPr lang="de-CH" sz="900" dirty="0">
                <a:latin typeface="Arial" pitchFamily="34" charset="0"/>
                <a:cs typeface="Arial" pitchFamily="34" charset="0"/>
              </a:rPr>
              <a:t>Supports School4Life since  May </a:t>
            </a:r>
            <a:r>
              <a:rPr lang="de-CH" sz="900" dirty="0" smtClean="0">
                <a:latin typeface="Arial" pitchFamily="34" charset="0"/>
                <a:cs typeface="Arial" pitchFamily="34" charset="0"/>
              </a:rPr>
              <a:t>2017</a:t>
            </a:r>
          </a:p>
          <a:p>
            <a:pPr>
              <a:spcAft>
                <a:spcPts val="300"/>
              </a:spcAft>
            </a:pPr>
            <a:endParaRPr lang="de-CH" sz="900" dirty="0" smtClean="0">
              <a:latin typeface="Arial" pitchFamily="34" charset="0"/>
              <a:cs typeface="Arial" pitchFamily="34" charset="0"/>
            </a:endParaRPr>
          </a:p>
          <a:p>
            <a:pPr>
              <a:spcAft>
                <a:spcPts val="300"/>
              </a:spcAft>
            </a:pPr>
            <a:r>
              <a:rPr lang="en-GB" sz="900" b="1" dirty="0" smtClean="0">
                <a:latin typeface="Arial" pitchFamily="34" charset="0"/>
                <a:cs typeface="Arial" pitchFamily="34" charset="0"/>
              </a:rPr>
              <a:t>Who Am I? </a:t>
            </a:r>
            <a:r>
              <a:rPr lang="en-GB" sz="900" dirty="0" smtClean="0">
                <a:latin typeface="Arial" pitchFamily="34" charset="0"/>
                <a:cs typeface="Arial" pitchFamily="34" charset="0"/>
              </a:rPr>
              <a:t>Born and raised in Barcelona, where I completed a degree in Business Administration. Have worked and lived in several countries since then. Moved to Zurich with my family in 2008. My main line of work has been developed in the </a:t>
            </a:r>
            <a:r>
              <a:rPr lang="en-GB" sz="900" dirty="0" err="1" smtClean="0">
                <a:latin typeface="Arial" pitchFamily="34" charset="0"/>
                <a:cs typeface="Arial" pitchFamily="34" charset="0"/>
              </a:rPr>
              <a:t>Medtech</a:t>
            </a:r>
            <a:r>
              <a:rPr lang="en-GB" sz="900" dirty="0" smtClean="0">
                <a:latin typeface="Arial" pitchFamily="34" charset="0"/>
                <a:cs typeface="Arial" pitchFamily="34" charset="0"/>
              </a:rPr>
              <a:t> industry , lately as Business Processes Director EMEA. </a:t>
            </a:r>
            <a:r>
              <a:rPr lang="de-CH" sz="900" dirty="0">
                <a:latin typeface="Arial" pitchFamily="34" charset="0"/>
                <a:cs typeface="Arial" pitchFamily="34" charset="0"/>
              </a:rPr>
              <a:t/>
            </a:r>
            <a:br>
              <a:rPr lang="de-CH" sz="900" dirty="0">
                <a:latin typeface="Arial" pitchFamily="34" charset="0"/>
                <a:cs typeface="Arial" pitchFamily="34" charset="0"/>
              </a:rPr>
            </a:br>
            <a:r>
              <a:rPr lang="de-CH" sz="900" b="1" dirty="0">
                <a:latin typeface="Arial" pitchFamily="34" charset="0"/>
                <a:cs typeface="Arial" pitchFamily="34" charset="0"/>
              </a:rPr>
              <a:t>How do I support </a:t>
            </a:r>
            <a:r>
              <a:rPr lang="de-CH" sz="900" b="1" dirty="0" smtClean="0">
                <a:latin typeface="Arial" pitchFamily="34" charset="0"/>
                <a:cs typeface="Arial" pitchFamily="34" charset="0"/>
              </a:rPr>
              <a:t>School4Life?</a:t>
            </a:r>
            <a:endParaRPr lang="de-CH" sz="900" b="1" dirty="0">
              <a:latin typeface="Arial" pitchFamily="34" charset="0"/>
              <a:cs typeface="Arial" pitchFamily="34" charset="0"/>
            </a:endParaRPr>
          </a:p>
          <a:p>
            <a:pPr>
              <a:spcAft>
                <a:spcPts val="300"/>
              </a:spcAft>
            </a:pPr>
            <a:r>
              <a:rPr lang="en-US" sz="900" dirty="0">
                <a:latin typeface="Arial" pitchFamily="34" charset="0"/>
                <a:cs typeface="Arial" pitchFamily="34" charset="0"/>
              </a:rPr>
              <a:t>Being a Project Manager at School for Life, I support all types of projects that are currently important to further grow the </a:t>
            </a:r>
            <a:r>
              <a:rPr lang="en-US" sz="900" dirty="0" smtClean="0">
                <a:latin typeface="Arial" pitchFamily="34" charset="0"/>
                <a:cs typeface="Arial" pitchFamily="34" charset="0"/>
              </a:rPr>
              <a:t>organization. </a:t>
            </a:r>
            <a:r>
              <a:rPr lang="en-US" sz="900" dirty="0">
                <a:latin typeface="Arial" pitchFamily="34" charset="0"/>
                <a:cs typeface="Arial" pitchFamily="34" charset="0"/>
              </a:rPr>
              <a:t>Assignments I have been in involved with include the communication for the Re-brand as well as looking at new streams of funding for the Special Needs </a:t>
            </a:r>
            <a:r>
              <a:rPr lang="en-US" sz="900" dirty="0" smtClean="0">
                <a:latin typeface="Arial" pitchFamily="34" charset="0"/>
                <a:cs typeface="Arial" pitchFamily="34" charset="0"/>
              </a:rPr>
              <a:t>School.</a:t>
            </a:r>
            <a:endParaRPr lang="en-US" sz="900" dirty="0">
              <a:latin typeface="Arial" pitchFamily="34" charset="0"/>
              <a:cs typeface="Arial" pitchFamily="34" charset="0"/>
            </a:endParaRPr>
          </a:p>
          <a:p>
            <a:pPr>
              <a:spcAft>
                <a:spcPts val="300"/>
              </a:spcAft>
            </a:pPr>
            <a:r>
              <a:rPr lang="de-CH" sz="900" b="1" dirty="0" err="1">
                <a:latin typeface="Arial" pitchFamily="34" charset="0"/>
                <a:cs typeface="Arial" pitchFamily="34" charset="0"/>
              </a:rPr>
              <a:t>Why</a:t>
            </a:r>
            <a:r>
              <a:rPr lang="de-CH" sz="900" b="1" dirty="0">
                <a:latin typeface="Arial" pitchFamily="34" charset="0"/>
                <a:cs typeface="Arial" pitchFamily="34" charset="0"/>
              </a:rPr>
              <a:t> School4Life? </a:t>
            </a:r>
            <a:br>
              <a:rPr lang="de-CH" sz="900" b="1" dirty="0">
                <a:latin typeface="Arial" pitchFamily="34" charset="0"/>
                <a:cs typeface="Arial" pitchFamily="34" charset="0"/>
              </a:rPr>
            </a:br>
            <a:r>
              <a:rPr lang="de-CH" sz="900" dirty="0">
                <a:latin typeface="Arial" pitchFamily="34" charset="0"/>
                <a:cs typeface="Arial" pitchFamily="34" charset="0"/>
              </a:rPr>
              <a:t>Because Astrid’s speech at my children’s </a:t>
            </a:r>
            <a:r>
              <a:rPr lang="de-CH" sz="900" dirty="0" smtClean="0">
                <a:latin typeface="Arial" pitchFamily="34" charset="0"/>
                <a:cs typeface="Arial" pitchFamily="34" charset="0"/>
              </a:rPr>
              <a:t>school </a:t>
            </a:r>
            <a:r>
              <a:rPr lang="de-CH" sz="900" dirty="0">
                <a:latin typeface="Arial" pitchFamily="34" charset="0"/>
                <a:cs typeface="Arial" pitchFamily="34" charset="0"/>
              </a:rPr>
              <a:t>Christmas concert moved me to </a:t>
            </a:r>
            <a:r>
              <a:rPr lang="de-CH" sz="900" dirty="0" smtClean="0">
                <a:latin typeface="Arial" pitchFamily="34" charset="0"/>
                <a:cs typeface="Arial" pitchFamily="34" charset="0"/>
              </a:rPr>
              <a:t>tears.</a:t>
            </a:r>
            <a:endParaRPr lang="de-CH" sz="900" dirty="0">
              <a:latin typeface="Arial" pitchFamily="34" charset="0"/>
              <a:cs typeface="Arial" pitchFamily="34" charset="0"/>
            </a:endParaRPr>
          </a:p>
          <a:p>
            <a:pPr>
              <a:spcAft>
                <a:spcPts val="300"/>
              </a:spcAft>
            </a:pPr>
            <a:r>
              <a:rPr lang="de-CH" sz="900" b="1" dirty="0" err="1">
                <a:latin typeface="Arial" pitchFamily="34" charset="0"/>
                <a:cs typeface="Arial" pitchFamily="34" charset="0"/>
              </a:rPr>
              <a:t>My</a:t>
            </a:r>
            <a:r>
              <a:rPr lang="de-CH" sz="900" b="1" dirty="0">
                <a:latin typeface="Arial" pitchFamily="34" charset="0"/>
                <a:cs typeface="Arial" pitchFamily="34" charset="0"/>
              </a:rPr>
              <a:t> </a:t>
            </a:r>
            <a:r>
              <a:rPr lang="de-CH" sz="900" b="1" dirty="0" err="1">
                <a:latin typeface="Arial" pitchFamily="34" charset="0"/>
                <a:cs typeface="Arial" pitchFamily="34" charset="0"/>
              </a:rPr>
              <a:t>best</a:t>
            </a:r>
            <a:r>
              <a:rPr lang="de-CH" sz="900" b="1" dirty="0">
                <a:latin typeface="Arial" pitchFamily="34" charset="0"/>
                <a:cs typeface="Arial" pitchFamily="34" charset="0"/>
              </a:rPr>
              <a:t> </a:t>
            </a:r>
            <a:r>
              <a:rPr lang="de-CH" sz="900" b="1" dirty="0" err="1">
                <a:latin typeface="Arial" pitchFamily="34" charset="0"/>
                <a:cs typeface="Arial" pitchFamily="34" charset="0"/>
              </a:rPr>
              <a:t>moment</a:t>
            </a:r>
            <a:r>
              <a:rPr lang="de-CH" sz="900" b="1" dirty="0">
                <a:latin typeface="Arial" pitchFamily="34" charset="0"/>
                <a:cs typeface="Arial" pitchFamily="34" charset="0"/>
              </a:rPr>
              <a:t> </a:t>
            </a:r>
            <a:r>
              <a:rPr lang="de-CH" sz="900" b="1" dirty="0" err="1">
                <a:latin typeface="Arial" pitchFamily="34" charset="0"/>
                <a:cs typeface="Arial" pitchFamily="34" charset="0"/>
              </a:rPr>
              <a:t>with</a:t>
            </a:r>
            <a:r>
              <a:rPr lang="de-CH" sz="900" b="1" dirty="0">
                <a:latin typeface="Arial" pitchFamily="34" charset="0"/>
                <a:cs typeface="Arial" pitchFamily="34" charset="0"/>
              </a:rPr>
              <a:t> School4Life:</a:t>
            </a:r>
          </a:p>
          <a:p>
            <a:pPr>
              <a:spcAft>
                <a:spcPts val="300"/>
              </a:spcAft>
            </a:pPr>
            <a:r>
              <a:rPr lang="de-CH" sz="900" dirty="0" smtClean="0">
                <a:latin typeface="Arial" pitchFamily="34" charset="0"/>
                <a:cs typeface="Arial" pitchFamily="34" charset="0"/>
              </a:rPr>
              <a:t>Meeting </a:t>
            </a:r>
            <a:r>
              <a:rPr lang="de-CH" sz="900" dirty="0">
                <a:latin typeface="Arial" pitchFamily="34" charset="0"/>
                <a:cs typeface="Arial" pitchFamily="34" charset="0"/>
              </a:rPr>
              <a:t>the team for the 1</a:t>
            </a:r>
            <a:r>
              <a:rPr lang="de-CH" sz="900" baseline="30000" dirty="0">
                <a:latin typeface="Arial" pitchFamily="34" charset="0"/>
                <a:cs typeface="Arial" pitchFamily="34" charset="0"/>
              </a:rPr>
              <a:t>st</a:t>
            </a:r>
            <a:r>
              <a:rPr lang="de-CH" sz="900" dirty="0">
                <a:latin typeface="Arial" pitchFamily="34" charset="0"/>
                <a:cs typeface="Arial" pitchFamily="34" charset="0"/>
              </a:rPr>
              <a:t> </a:t>
            </a:r>
            <a:r>
              <a:rPr lang="de-CH" sz="900" dirty="0" smtClean="0">
                <a:latin typeface="Arial" pitchFamily="34" charset="0"/>
                <a:cs typeface="Arial" pitchFamily="34" charset="0"/>
              </a:rPr>
              <a:t>time </a:t>
            </a:r>
            <a:r>
              <a:rPr lang="de-CH" sz="900" dirty="0">
                <a:latin typeface="Arial" pitchFamily="34" charset="0"/>
                <a:cs typeface="Arial" pitchFamily="34" charset="0"/>
              </a:rPr>
              <a:t>and enjoying good Spanish gapzpacho with Ana whilst we squezze our brains!</a:t>
            </a:r>
          </a:p>
        </p:txBody>
      </p:sp>
      <p:sp>
        <p:nvSpPr>
          <p:cNvPr id="6" name="Rectangle 5"/>
          <p:cNvSpPr/>
          <p:nvPr/>
        </p:nvSpPr>
        <p:spPr>
          <a:xfrm>
            <a:off x="228600" y="304800"/>
            <a:ext cx="2362200" cy="2209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b="1" i="1" dirty="0">
              <a:solidFill>
                <a:schemeClr val="tx1"/>
              </a:solidFill>
            </a:endParaRPr>
          </a:p>
        </p:txBody>
      </p:sp>
      <p:sp>
        <p:nvSpPr>
          <p:cNvPr id="4" name="TextBox 3"/>
          <p:cNvSpPr txBox="1"/>
          <p:nvPr/>
        </p:nvSpPr>
        <p:spPr>
          <a:xfrm>
            <a:off x="2743200" y="3429000"/>
            <a:ext cx="4038600" cy="3305414"/>
          </a:xfrm>
          <a:prstGeom prst="rect">
            <a:avLst/>
          </a:prstGeom>
          <a:noFill/>
          <a:ln>
            <a:solidFill>
              <a:schemeClr val="tx2"/>
            </a:solidFill>
          </a:ln>
        </p:spPr>
        <p:txBody>
          <a:bodyPr wrap="square" rtlCol="0">
            <a:noAutofit/>
          </a:bodyPr>
          <a:lstStyle/>
          <a:p>
            <a:pPr>
              <a:spcAft>
                <a:spcPts val="300"/>
              </a:spcAft>
            </a:pPr>
            <a:r>
              <a:rPr lang="en-US" sz="900" b="1" dirty="0" smtClean="0">
                <a:latin typeface="Arial" pitchFamily="34" charset="0"/>
                <a:cs typeface="Arial" pitchFamily="34" charset="0"/>
              </a:rPr>
              <a:t>Karolina Letowska– PMI Project Manager / Kids Home Coordinator</a:t>
            </a:r>
          </a:p>
          <a:p>
            <a:pPr>
              <a:spcAft>
                <a:spcPts val="300"/>
              </a:spcAft>
            </a:pPr>
            <a:r>
              <a:rPr lang="en-US" sz="900" dirty="0" smtClean="0">
                <a:latin typeface="Arial" pitchFamily="34" charset="0"/>
                <a:cs typeface="Arial" pitchFamily="34" charset="0"/>
              </a:rPr>
              <a:t>Supports School4Life since November </a:t>
            </a:r>
            <a:r>
              <a:rPr lang="en-US" sz="900" dirty="0" smtClean="0">
                <a:latin typeface="Arial" pitchFamily="34" charset="0"/>
                <a:cs typeface="Arial" pitchFamily="34" charset="0"/>
              </a:rPr>
              <a:t>2016</a:t>
            </a:r>
          </a:p>
          <a:p>
            <a:pPr>
              <a:spcAft>
                <a:spcPts val="300"/>
              </a:spcAft>
            </a:pPr>
            <a:endParaRPr lang="en-US" sz="900" dirty="0" smtClean="0">
              <a:latin typeface="Arial" pitchFamily="34" charset="0"/>
              <a:cs typeface="Arial" pitchFamily="34" charset="0"/>
            </a:endParaRPr>
          </a:p>
          <a:p>
            <a:pPr>
              <a:spcAft>
                <a:spcPts val="300"/>
              </a:spcAft>
            </a:pPr>
            <a:r>
              <a:rPr lang="en-GB" sz="900" b="1" dirty="0" smtClean="0">
                <a:latin typeface="Arial" pitchFamily="34" charset="0"/>
                <a:cs typeface="Arial" pitchFamily="34" charset="0"/>
              </a:rPr>
              <a:t>Who Am I? </a:t>
            </a:r>
            <a:r>
              <a:rPr lang="en-US" sz="900" dirty="0" smtClean="0">
                <a:latin typeface="Arial" pitchFamily="34" charset="0"/>
                <a:cs typeface="Arial" pitchFamily="34" charset="0"/>
              </a:rPr>
              <a:t>Born </a:t>
            </a:r>
            <a:r>
              <a:rPr lang="en-US" sz="900" dirty="0" smtClean="0">
                <a:latin typeface="Arial" pitchFamily="34" charset="0"/>
                <a:cs typeface="Arial" pitchFamily="34" charset="0"/>
              </a:rPr>
              <a:t>and raised in Poland, where I completed my Master degrees in 'Theory of Economics' and in 'Financial Engineering'. I have worked in various European countries since then and in 2016 I moved to Zurich. My main line of work has been in project management for the financial industry, and more recently as a Project Manager in Regulatory Implementations.</a:t>
            </a:r>
            <a:endParaRPr lang="en-US" sz="900" dirty="0" smtClean="0">
              <a:latin typeface="Arial" pitchFamily="34" charset="0"/>
              <a:cs typeface="Arial" pitchFamily="34" charset="0"/>
            </a:endParaRPr>
          </a:p>
          <a:p>
            <a:pPr>
              <a:spcAft>
                <a:spcPts val="300"/>
              </a:spcAft>
            </a:pPr>
            <a:r>
              <a:rPr lang="en-US" sz="900" b="1" dirty="0" smtClean="0">
                <a:latin typeface="Arial" pitchFamily="34" charset="0"/>
                <a:cs typeface="Arial" pitchFamily="34" charset="0"/>
              </a:rPr>
              <a:t>How do I support School4Life?</a:t>
            </a:r>
          </a:p>
          <a:p>
            <a:pPr>
              <a:spcAft>
                <a:spcPts val="300"/>
              </a:spcAft>
            </a:pPr>
            <a:r>
              <a:rPr lang="en-US" sz="900" dirty="0" smtClean="0">
                <a:latin typeface="Arial" pitchFamily="34" charset="0"/>
                <a:cs typeface="Arial" pitchFamily="34" charset="0"/>
              </a:rPr>
              <a:t>As a PMI Project Manager for School4Life I am responsible for the cooperation between the two organizations which includes fundraising, networking, trainings and project coordination.</a:t>
            </a:r>
          </a:p>
          <a:p>
            <a:pPr>
              <a:spcAft>
                <a:spcPts val="300"/>
              </a:spcAft>
            </a:pPr>
            <a:r>
              <a:rPr lang="en-US" sz="900" dirty="0" smtClean="0">
                <a:latin typeface="Arial" pitchFamily="34" charset="0"/>
                <a:cs typeface="Arial" pitchFamily="34" charset="0"/>
              </a:rPr>
              <a:t>As a Kids Home Coordinator my main focus lies on our children's further education.</a:t>
            </a:r>
          </a:p>
          <a:p>
            <a:pPr>
              <a:spcAft>
                <a:spcPts val="300"/>
              </a:spcAft>
            </a:pPr>
            <a:r>
              <a:rPr lang="en-US" sz="900" b="1" dirty="0" smtClean="0">
                <a:latin typeface="Arial" pitchFamily="34" charset="0"/>
                <a:cs typeface="Arial" pitchFamily="34" charset="0"/>
              </a:rPr>
              <a:t>Why School4Life? </a:t>
            </a:r>
          </a:p>
          <a:p>
            <a:pPr>
              <a:spcAft>
                <a:spcPts val="300"/>
              </a:spcAft>
            </a:pPr>
            <a:r>
              <a:rPr lang="en-US" sz="900" dirty="0" smtClean="0">
                <a:latin typeface="Arial" pitchFamily="34" charset="0"/>
                <a:cs typeface="Arial" pitchFamily="34" charset="0"/>
              </a:rPr>
              <a:t>Some children have to overcome obstacles we cannot even imagine. I want our kids to feel that despite the distance between us they have somebody who will support them. </a:t>
            </a:r>
            <a:endParaRPr lang="en-US" sz="900" b="1" dirty="0" smtClean="0">
              <a:latin typeface="Arial" pitchFamily="34" charset="0"/>
              <a:cs typeface="Arial" pitchFamily="34" charset="0"/>
            </a:endParaRPr>
          </a:p>
          <a:p>
            <a:pPr>
              <a:spcAft>
                <a:spcPts val="300"/>
              </a:spcAft>
            </a:pPr>
            <a:r>
              <a:rPr lang="en-US" sz="900" b="1" dirty="0" smtClean="0">
                <a:latin typeface="Arial" pitchFamily="34" charset="0"/>
                <a:cs typeface="Arial" pitchFamily="34" charset="0"/>
              </a:rPr>
              <a:t>My best moment with School4Life:</a:t>
            </a:r>
          </a:p>
          <a:p>
            <a:pPr>
              <a:spcAft>
                <a:spcPts val="300"/>
              </a:spcAft>
            </a:pPr>
            <a:r>
              <a:rPr lang="en-US" sz="900" dirty="0" smtClean="0">
                <a:latin typeface="Arial" pitchFamily="34" charset="0"/>
                <a:cs typeface="Arial" pitchFamily="34" charset="0"/>
              </a:rPr>
              <a:t>My visit to Kimilili in March 2017.</a:t>
            </a:r>
            <a:endParaRPr lang="en-US" sz="900" dirty="0">
              <a:latin typeface="Arial" pitchFamily="34" charset="0"/>
              <a:cs typeface="Arial" pitchFamily="34" charset="0"/>
            </a:endParaRPr>
          </a:p>
        </p:txBody>
      </p:sp>
      <p:pic>
        <p:nvPicPr>
          <p:cNvPr id="261" name="Picture 260" descr="2017-05-29-PHOTO-00009093.jpg"/>
          <p:cNvPicPr>
            <a:picLocks noChangeAspect="1"/>
          </p:cNvPicPr>
          <p:nvPr/>
        </p:nvPicPr>
        <p:blipFill>
          <a:blip r:embed="rId2" cstate="print"/>
          <a:srcRect t="25400" b="4017"/>
          <a:stretch>
            <a:fillRect/>
          </a:stretch>
        </p:blipFill>
        <p:spPr>
          <a:xfrm>
            <a:off x="246414" y="312420"/>
            <a:ext cx="2340000" cy="220218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9401" y="3457814"/>
            <a:ext cx="2357814" cy="2226623"/>
          </a:xfrm>
          <a:prstGeom prst="rect">
            <a:avLst/>
          </a:prstGeom>
          <a:ln w="28575">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200" y="304800"/>
            <a:ext cx="3733800" cy="2971800"/>
          </a:xfrm>
          <a:prstGeom prst="rect">
            <a:avLst/>
          </a:prstGeom>
          <a:noFill/>
          <a:ln>
            <a:solidFill>
              <a:schemeClr val="tx2"/>
            </a:solidFill>
          </a:ln>
        </p:spPr>
        <p:txBody>
          <a:bodyPr wrap="square" rtlCol="0">
            <a:noAutofit/>
          </a:bodyPr>
          <a:lstStyle/>
          <a:p>
            <a:pPr>
              <a:spcAft>
                <a:spcPts val="300"/>
              </a:spcAft>
            </a:pPr>
            <a:r>
              <a:rPr lang="de-CH" sz="900" b="1" dirty="0" smtClean="0">
                <a:latin typeface="Arial" pitchFamily="34" charset="0"/>
                <a:cs typeface="Arial" pitchFamily="34" charset="0"/>
              </a:rPr>
              <a:t>Emma </a:t>
            </a:r>
            <a:r>
              <a:rPr lang="de-CH" sz="900" b="1" dirty="0" err="1" smtClean="0">
                <a:latin typeface="Arial" pitchFamily="34" charset="0"/>
                <a:cs typeface="Arial" pitchFamily="34" charset="0"/>
              </a:rPr>
              <a:t>Delmotte</a:t>
            </a:r>
            <a:r>
              <a:rPr lang="de-CH" sz="900" b="1" dirty="0" smtClean="0">
                <a:latin typeface="Arial" pitchFamily="34" charset="0"/>
                <a:cs typeface="Arial" pitchFamily="34" charset="0"/>
              </a:rPr>
              <a:t> </a:t>
            </a:r>
            <a:r>
              <a:rPr lang="mr-IN" sz="900" b="1" dirty="0" smtClean="0">
                <a:latin typeface="Arial" pitchFamily="34" charset="0"/>
                <a:cs typeface="Arial" pitchFamily="34" charset="0"/>
              </a:rPr>
              <a:t>–</a:t>
            </a:r>
            <a:r>
              <a:rPr lang="de-CH" sz="900" b="1" dirty="0" smtClean="0">
                <a:latin typeface="Arial" pitchFamily="34" charset="0"/>
                <a:cs typeface="Arial" pitchFamily="34" charset="0"/>
              </a:rPr>
              <a:t> French Market</a:t>
            </a:r>
            <a:endParaRPr lang="de-CH" sz="900" b="1" dirty="0">
              <a:latin typeface="Arial" pitchFamily="34" charset="0"/>
              <a:cs typeface="Arial" pitchFamily="34" charset="0"/>
            </a:endParaRPr>
          </a:p>
          <a:p>
            <a:pPr>
              <a:spcAft>
                <a:spcPts val="300"/>
              </a:spcAft>
            </a:pPr>
            <a:r>
              <a:rPr lang="de-CH" sz="900" dirty="0" smtClean="0">
                <a:latin typeface="Arial" pitchFamily="34" charset="0"/>
                <a:cs typeface="Arial" pitchFamily="34" charset="0"/>
              </a:rPr>
              <a:t>Supports School4Life since</a:t>
            </a:r>
            <a:r>
              <a:rPr lang="de-CH" sz="900" dirty="0">
                <a:latin typeface="Arial" pitchFamily="34" charset="0"/>
                <a:cs typeface="Arial" pitchFamily="34" charset="0"/>
              </a:rPr>
              <a:t> </a:t>
            </a:r>
            <a:r>
              <a:rPr lang="de-CH" sz="900" dirty="0" smtClean="0">
                <a:latin typeface="Arial" pitchFamily="34" charset="0"/>
                <a:cs typeface="Arial" pitchFamily="34" charset="0"/>
              </a:rPr>
              <a:t>May 2017</a:t>
            </a:r>
          </a:p>
          <a:p>
            <a:pPr>
              <a:spcAft>
                <a:spcPts val="300"/>
              </a:spcAft>
            </a:pPr>
            <a:r>
              <a:rPr lang="en-GB" sz="900" b="1" dirty="0" smtClean="0">
                <a:latin typeface="Arial" pitchFamily="34" charset="0"/>
                <a:cs typeface="Arial" pitchFamily="34" charset="0"/>
              </a:rPr>
              <a:t>Who Am I? </a:t>
            </a:r>
            <a:r>
              <a:rPr lang="en-US" sz="900" dirty="0" smtClean="0"/>
              <a:t>Born and raised in France, I completed my Master's degree in supply chain management in London and started my consulting career in the UK before I moved to Geneva, Switzerland for supply chain management consulting. My main focus is large transformation </a:t>
            </a:r>
            <a:r>
              <a:rPr lang="en-US" sz="900" dirty="0" err="1" smtClean="0"/>
              <a:t>programmes</a:t>
            </a:r>
            <a:r>
              <a:rPr lang="en-US" sz="900" dirty="0" smtClean="0"/>
              <a:t>  and procurement at the moment. </a:t>
            </a:r>
            <a:endParaRPr lang="de-CH" sz="900" dirty="0" smtClean="0">
              <a:latin typeface="Arial" pitchFamily="34" charset="0"/>
              <a:cs typeface="Arial" pitchFamily="34" charset="0"/>
            </a:endParaRPr>
          </a:p>
          <a:p>
            <a:pPr>
              <a:spcAft>
                <a:spcPts val="300"/>
              </a:spcAft>
            </a:pPr>
            <a:r>
              <a:rPr lang="de-CH" sz="900" dirty="0" smtClean="0">
                <a:latin typeface="Arial" pitchFamily="34" charset="0"/>
                <a:cs typeface="Arial" pitchFamily="34" charset="0"/>
              </a:rPr>
              <a:t/>
            </a:r>
            <a:br>
              <a:rPr lang="de-CH" sz="900" dirty="0" smtClean="0">
                <a:latin typeface="Arial" pitchFamily="34" charset="0"/>
                <a:cs typeface="Arial" pitchFamily="34" charset="0"/>
              </a:rPr>
            </a:br>
            <a:r>
              <a:rPr lang="de-CH" sz="900" b="1" dirty="0" err="1" smtClean="0">
                <a:latin typeface="Arial" pitchFamily="34" charset="0"/>
                <a:cs typeface="Arial" pitchFamily="34" charset="0"/>
              </a:rPr>
              <a:t>How</a:t>
            </a:r>
            <a:r>
              <a:rPr lang="de-CH" sz="900" b="1" dirty="0" smtClean="0">
                <a:latin typeface="Arial" pitchFamily="34" charset="0"/>
                <a:cs typeface="Arial" pitchFamily="34" charset="0"/>
              </a:rPr>
              <a:t> do I </a:t>
            </a:r>
            <a:r>
              <a:rPr lang="de-CH" sz="900" b="1" dirty="0" err="1" smtClean="0">
                <a:latin typeface="Arial" pitchFamily="34" charset="0"/>
                <a:cs typeface="Arial" pitchFamily="34" charset="0"/>
              </a:rPr>
              <a:t>support</a:t>
            </a:r>
            <a:r>
              <a:rPr lang="de-CH" sz="900" b="1" dirty="0" smtClean="0">
                <a:latin typeface="Arial" pitchFamily="34" charset="0"/>
                <a:cs typeface="Arial" pitchFamily="34" charset="0"/>
              </a:rPr>
              <a:t> School4Life </a:t>
            </a:r>
            <a:r>
              <a:rPr lang="de-CH" sz="900" b="1" dirty="0">
                <a:latin typeface="Arial" pitchFamily="34" charset="0"/>
                <a:cs typeface="Arial" pitchFamily="34" charset="0"/>
              </a:rPr>
              <a:t>?</a:t>
            </a:r>
            <a:endParaRPr lang="de-CH" sz="900" b="1" dirty="0" smtClean="0">
              <a:latin typeface="Arial" pitchFamily="34" charset="0"/>
              <a:cs typeface="Arial" pitchFamily="34" charset="0"/>
            </a:endParaRPr>
          </a:p>
          <a:p>
            <a:pPr>
              <a:spcAft>
                <a:spcPts val="300"/>
              </a:spcAft>
            </a:pPr>
            <a:r>
              <a:rPr lang="de-CH" sz="900" dirty="0" smtClean="0">
                <a:latin typeface="Arial" pitchFamily="34" charset="0"/>
                <a:cs typeface="Arial" pitchFamily="34" charset="0"/>
              </a:rPr>
              <a:t>I am </a:t>
            </a:r>
            <a:r>
              <a:rPr lang="de-CH" sz="900" dirty="0" err="1" smtClean="0">
                <a:latin typeface="Arial" pitchFamily="34" charset="0"/>
                <a:cs typeface="Arial" pitchFamily="34" charset="0"/>
              </a:rPr>
              <a:t>taking</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care</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of</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the</a:t>
            </a:r>
            <a:r>
              <a:rPr lang="de-CH" sz="900" dirty="0" smtClean="0">
                <a:latin typeface="Arial" pitchFamily="34" charset="0"/>
                <a:cs typeface="Arial" pitchFamily="34" charset="0"/>
              </a:rPr>
              <a:t> French </a:t>
            </a:r>
            <a:r>
              <a:rPr lang="de-CH" sz="900" dirty="0" err="1" smtClean="0">
                <a:latin typeface="Arial" pitchFamily="34" charset="0"/>
                <a:cs typeface="Arial" pitchFamily="34" charset="0"/>
              </a:rPr>
              <a:t>market</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starting</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with</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the</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creation</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of</a:t>
            </a:r>
            <a:r>
              <a:rPr lang="de-CH" sz="900" dirty="0" smtClean="0">
                <a:latin typeface="Arial" pitchFamily="34" charset="0"/>
                <a:cs typeface="Arial" pitchFamily="34" charset="0"/>
              </a:rPr>
              <a:t> a </a:t>
            </a:r>
            <a:r>
              <a:rPr lang="de-CH" sz="900" dirty="0" err="1" smtClean="0">
                <a:latin typeface="Arial" pitchFamily="34" charset="0"/>
                <a:cs typeface="Arial" pitchFamily="34" charset="0"/>
              </a:rPr>
              <a:t>page</a:t>
            </a:r>
            <a:r>
              <a:rPr lang="de-CH" sz="900" dirty="0" smtClean="0">
                <a:latin typeface="Arial" pitchFamily="34" charset="0"/>
                <a:cs typeface="Arial" pitchFamily="34" charset="0"/>
              </a:rPr>
              <a:t> in French </a:t>
            </a:r>
            <a:r>
              <a:rPr lang="de-CH" sz="900" dirty="0" err="1" smtClean="0">
                <a:latin typeface="Arial" pitchFamily="34" charset="0"/>
                <a:cs typeface="Arial" pitchFamily="34" charset="0"/>
              </a:rPr>
              <a:t>for</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our</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website</a:t>
            </a:r>
            <a:r>
              <a:rPr lang="de-CH" sz="900" dirty="0" smtClean="0">
                <a:latin typeface="Arial" pitchFamily="34" charset="0"/>
                <a:cs typeface="Arial" pitchFamily="34" charset="0"/>
              </a:rPr>
              <a:t>.</a:t>
            </a:r>
          </a:p>
          <a:p>
            <a:pPr>
              <a:spcAft>
                <a:spcPts val="300"/>
              </a:spcAft>
            </a:pPr>
            <a:endParaRPr lang="de-CH" sz="900" b="1" dirty="0">
              <a:latin typeface="Arial" pitchFamily="34" charset="0"/>
              <a:cs typeface="Arial" pitchFamily="34" charset="0"/>
            </a:endParaRPr>
          </a:p>
          <a:p>
            <a:pPr>
              <a:spcAft>
                <a:spcPts val="300"/>
              </a:spcAft>
            </a:pPr>
            <a:r>
              <a:rPr lang="de-CH" sz="900" b="1" dirty="0" err="1" smtClean="0">
                <a:latin typeface="Arial" pitchFamily="34" charset="0"/>
                <a:cs typeface="Arial" pitchFamily="34" charset="0"/>
              </a:rPr>
              <a:t>Why</a:t>
            </a:r>
            <a:r>
              <a:rPr lang="de-CH" sz="900" b="1" dirty="0" smtClean="0">
                <a:latin typeface="Arial" pitchFamily="34" charset="0"/>
                <a:cs typeface="Arial" pitchFamily="34" charset="0"/>
              </a:rPr>
              <a:t> School4Life? </a:t>
            </a:r>
            <a:br>
              <a:rPr lang="de-CH" sz="900" b="1" dirty="0" smtClean="0">
                <a:latin typeface="Arial" pitchFamily="34" charset="0"/>
                <a:cs typeface="Arial" pitchFamily="34" charset="0"/>
              </a:rPr>
            </a:br>
            <a:r>
              <a:rPr lang="de-CH" sz="900" dirty="0" err="1" smtClean="0">
                <a:latin typeface="Arial" pitchFamily="34" charset="0"/>
                <a:cs typeface="Arial" pitchFamily="34" charset="0"/>
              </a:rPr>
              <a:t>Because</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education</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for</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both</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girls</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and</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boys</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is</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the</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future</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for</a:t>
            </a:r>
            <a:r>
              <a:rPr lang="de-CH" sz="900" dirty="0" smtClean="0">
                <a:latin typeface="Arial" pitchFamily="34" charset="0"/>
                <a:cs typeface="Arial" pitchFamily="34" charset="0"/>
              </a:rPr>
              <a:t> a </a:t>
            </a:r>
            <a:r>
              <a:rPr lang="de-CH" sz="900" dirty="0" err="1" smtClean="0">
                <a:latin typeface="Arial" pitchFamily="34" charset="0"/>
                <a:cs typeface="Arial" pitchFamily="34" charset="0"/>
              </a:rPr>
              <a:t>better</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world</a:t>
            </a:r>
            <a:r>
              <a:rPr lang="de-CH" sz="900" dirty="0" smtClean="0">
                <a:latin typeface="Arial" pitchFamily="34" charset="0"/>
                <a:cs typeface="Arial" pitchFamily="34" charset="0"/>
              </a:rPr>
              <a:t>!</a:t>
            </a:r>
          </a:p>
          <a:p>
            <a:pPr>
              <a:spcAft>
                <a:spcPts val="300"/>
              </a:spcAft>
            </a:pPr>
            <a:endParaRPr lang="de-CH" sz="900" dirty="0">
              <a:latin typeface="Arial" pitchFamily="34" charset="0"/>
              <a:cs typeface="Arial" pitchFamily="34" charset="0"/>
            </a:endParaRPr>
          </a:p>
          <a:p>
            <a:pPr>
              <a:spcAft>
                <a:spcPts val="300"/>
              </a:spcAft>
            </a:pPr>
            <a:r>
              <a:rPr lang="de-CH" sz="900" b="1" dirty="0" err="1" smtClean="0">
                <a:latin typeface="Arial" pitchFamily="34" charset="0"/>
                <a:cs typeface="Arial" pitchFamily="34" charset="0"/>
              </a:rPr>
              <a:t>My</a:t>
            </a:r>
            <a:r>
              <a:rPr lang="de-CH" sz="900" b="1" dirty="0" smtClean="0">
                <a:latin typeface="Arial" pitchFamily="34" charset="0"/>
                <a:cs typeface="Arial" pitchFamily="34" charset="0"/>
              </a:rPr>
              <a:t> </a:t>
            </a:r>
            <a:r>
              <a:rPr lang="de-CH" sz="900" b="1" dirty="0" err="1" smtClean="0">
                <a:latin typeface="Arial" pitchFamily="34" charset="0"/>
                <a:cs typeface="Arial" pitchFamily="34" charset="0"/>
              </a:rPr>
              <a:t>best</a:t>
            </a:r>
            <a:r>
              <a:rPr lang="de-CH" sz="900" b="1" dirty="0" smtClean="0">
                <a:latin typeface="Arial" pitchFamily="34" charset="0"/>
                <a:cs typeface="Arial" pitchFamily="34" charset="0"/>
              </a:rPr>
              <a:t> </a:t>
            </a:r>
            <a:r>
              <a:rPr lang="de-CH" sz="900" b="1" dirty="0" err="1" smtClean="0">
                <a:latin typeface="Arial" pitchFamily="34" charset="0"/>
                <a:cs typeface="Arial" pitchFamily="34" charset="0"/>
              </a:rPr>
              <a:t>moment</a:t>
            </a:r>
            <a:r>
              <a:rPr lang="de-CH" sz="900" b="1" dirty="0" smtClean="0">
                <a:latin typeface="Arial" pitchFamily="34" charset="0"/>
                <a:cs typeface="Arial" pitchFamily="34" charset="0"/>
              </a:rPr>
              <a:t> </a:t>
            </a:r>
            <a:r>
              <a:rPr lang="de-CH" sz="900" b="1" dirty="0" err="1" smtClean="0">
                <a:latin typeface="Arial" pitchFamily="34" charset="0"/>
                <a:cs typeface="Arial" pitchFamily="34" charset="0"/>
              </a:rPr>
              <a:t>with</a:t>
            </a:r>
            <a:r>
              <a:rPr lang="de-CH" sz="900" b="1" dirty="0" smtClean="0">
                <a:latin typeface="Arial" pitchFamily="34" charset="0"/>
                <a:cs typeface="Arial" pitchFamily="34" charset="0"/>
              </a:rPr>
              <a:t> School4Life:</a:t>
            </a:r>
          </a:p>
          <a:p>
            <a:pPr>
              <a:spcAft>
                <a:spcPts val="300"/>
              </a:spcAft>
            </a:pPr>
            <a:r>
              <a:rPr lang="de-CH" sz="900" dirty="0" smtClean="0">
                <a:latin typeface="Arial" pitchFamily="34" charset="0"/>
                <a:cs typeface="Arial" pitchFamily="34" charset="0"/>
              </a:rPr>
              <a:t>Meeting </a:t>
            </a:r>
            <a:r>
              <a:rPr lang="de-CH" sz="900" dirty="0" err="1" smtClean="0">
                <a:latin typeface="Arial" pitchFamily="34" charset="0"/>
                <a:cs typeface="Arial" pitchFamily="34" charset="0"/>
              </a:rPr>
              <a:t>the</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team</a:t>
            </a:r>
            <a:r>
              <a:rPr lang="de-CH" sz="900" dirty="0" smtClean="0">
                <a:latin typeface="Arial" pitchFamily="34" charset="0"/>
                <a:cs typeface="Arial" pitchFamily="34" charset="0"/>
              </a:rPr>
              <a:t>!</a:t>
            </a:r>
          </a:p>
        </p:txBody>
      </p:sp>
      <p:sp>
        <p:nvSpPr>
          <p:cNvPr id="6" name="Rectangle 5"/>
          <p:cNvSpPr/>
          <p:nvPr/>
        </p:nvSpPr>
        <p:spPr>
          <a:xfrm>
            <a:off x="228600" y="304800"/>
            <a:ext cx="2362200" cy="2209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i="1" dirty="0" err="1" smtClean="0">
                <a:solidFill>
                  <a:schemeClr val="tx1"/>
                </a:solidFill>
              </a:rPr>
              <a:t>Placeholder</a:t>
            </a:r>
            <a:r>
              <a:rPr lang="de-CH" b="1" i="1" dirty="0" smtClean="0">
                <a:solidFill>
                  <a:schemeClr val="tx1"/>
                </a:solidFill>
              </a:rPr>
              <a:t> </a:t>
            </a:r>
            <a:r>
              <a:rPr lang="de-CH" b="1" i="1" dirty="0" err="1" smtClean="0">
                <a:solidFill>
                  <a:schemeClr val="tx1"/>
                </a:solidFill>
              </a:rPr>
              <a:t>for</a:t>
            </a:r>
            <a:r>
              <a:rPr lang="de-CH" b="1" i="1" dirty="0" smtClean="0">
                <a:solidFill>
                  <a:schemeClr val="tx1"/>
                </a:solidFill>
              </a:rPr>
              <a:t> </a:t>
            </a:r>
            <a:r>
              <a:rPr lang="de-CH" b="1" i="1" dirty="0" err="1" smtClean="0">
                <a:solidFill>
                  <a:schemeClr val="tx1"/>
                </a:solidFill>
              </a:rPr>
              <a:t>your</a:t>
            </a:r>
            <a:r>
              <a:rPr lang="de-CH" b="1" i="1" dirty="0" smtClean="0">
                <a:solidFill>
                  <a:schemeClr val="tx1"/>
                </a:solidFill>
              </a:rPr>
              <a:t> </a:t>
            </a:r>
            <a:r>
              <a:rPr lang="de-CH" b="1" i="1" dirty="0" err="1" smtClean="0">
                <a:solidFill>
                  <a:schemeClr val="tx1"/>
                </a:solidFill>
              </a:rPr>
              <a:t>picture</a:t>
            </a:r>
            <a:endParaRPr lang="de-CH" b="1" i="1" dirty="0">
              <a:solidFill>
                <a:schemeClr val="tx1"/>
              </a:solidFill>
            </a:endParaRPr>
          </a:p>
        </p:txBody>
      </p:sp>
      <p:sp>
        <p:nvSpPr>
          <p:cNvPr id="4" name="TextBox 3"/>
          <p:cNvSpPr txBox="1"/>
          <p:nvPr/>
        </p:nvSpPr>
        <p:spPr>
          <a:xfrm>
            <a:off x="2743200" y="3628786"/>
            <a:ext cx="3733800" cy="3076813"/>
          </a:xfrm>
          <a:prstGeom prst="rect">
            <a:avLst/>
          </a:prstGeom>
          <a:noFill/>
          <a:ln>
            <a:solidFill>
              <a:schemeClr val="tx2"/>
            </a:solidFill>
          </a:ln>
        </p:spPr>
        <p:txBody>
          <a:bodyPr wrap="square" rtlCol="0">
            <a:noAutofit/>
          </a:bodyPr>
          <a:lstStyle/>
          <a:p>
            <a:pPr>
              <a:spcAft>
                <a:spcPts val="300"/>
              </a:spcAft>
            </a:pPr>
            <a:r>
              <a:rPr lang="de-CH" sz="900" b="1" dirty="0" smtClean="0">
                <a:latin typeface="Arial" pitchFamily="34" charset="0"/>
                <a:cs typeface="Arial" pitchFamily="34" charset="0"/>
              </a:rPr>
              <a:t>Dr. Therese Triemer </a:t>
            </a:r>
            <a:r>
              <a:rPr lang="mr-IN" sz="900" b="1" dirty="0" smtClean="0">
                <a:latin typeface="Arial" pitchFamily="34" charset="0"/>
                <a:cs typeface="Arial" pitchFamily="34" charset="0"/>
              </a:rPr>
              <a:t>–</a:t>
            </a:r>
            <a:r>
              <a:rPr lang="de-CH" sz="900" b="1" dirty="0" smtClean="0">
                <a:latin typeface="Arial" pitchFamily="34" charset="0"/>
                <a:cs typeface="Arial" pitchFamily="34" charset="0"/>
              </a:rPr>
              <a:t> Event Manager</a:t>
            </a:r>
            <a:endParaRPr lang="de-CH" sz="900" b="1" dirty="0">
              <a:latin typeface="Arial" pitchFamily="34" charset="0"/>
              <a:cs typeface="Arial" pitchFamily="34" charset="0"/>
            </a:endParaRPr>
          </a:p>
          <a:p>
            <a:pPr>
              <a:spcAft>
                <a:spcPts val="300"/>
              </a:spcAft>
            </a:pPr>
            <a:r>
              <a:rPr lang="de-CH" sz="900" dirty="0" smtClean="0">
                <a:latin typeface="Arial" pitchFamily="34" charset="0"/>
                <a:cs typeface="Arial" pitchFamily="34" charset="0"/>
              </a:rPr>
              <a:t>Supports School4Life since August 2012</a:t>
            </a:r>
          </a:p>
          <a:p>
            <a:pPr>
              <a:spcAft>
                <a:spcPts val="300"/>
              </a:spcAft>
            </a:pPr>
            <a:r>
              <a:rPr lang="en-GB" sz="900" b="1" dirty="0" smtClean="0">
                <a:latin typeface="Arial" pitchFamily="34" charset="0"/>
                <a:cs typeface="Arial" pitchFamily="34" charset="0"/>
              </a:rPr>
              <a:t>Who Am I? </a:t>
            </a:r>
            <a:r>
              <a:rPr lang="en-GB" sz="900" dirty="0" smtClean="0">
                <a:latin typeface="Arial" pitchFamily="34" charset="0"/>
                <a:cs typeface="Arial" pitchFamily="34" charset="0"/>
              </a:rPr>
              <a:t>Born and raised in Germany, I finished my Master degree in Chemistry in Berlin and Oxford. I recently completed my doctoral degree in Molecular Life Sciences in Zurich and started a consulting career in the area of Life Science consulting. Besides my passion for </a:t>
            </a:r>
            <a:r>
              <a:rPr lang="en-GB" sz="900" dirty="0" err="1" smtClean="0">
                <a:latin typeface="Arial" pitchFamily="34" charset="0"/>
                <a:cs typeface="Arial" pitchFamily="34" charset="0"/>
              </a:rPr>
              <a:t>Kimilili</a:t>
            </a:r>
            <a:r>
              <a:rPr lang="en-GB" sz="900" dirty="0" smtClean="0">
                <a:latin typeface="Arial" pitchFamily="34" charset="0"/>
                <a:cs typeface="Arial" pitchFamily="34" charset="0"/>
              </a:rPr>
              <a:t> I love hiking, climbing, and travelling.   </a:t>
            </a:r>
            <a:endParaRPr lang="de-CH" sz="900" dirty="0" smtClean="0"/>
          </a:p>
          <a:p>
            <a:pPr>
              <a:spcAft>
                <a:spcPts val="300"/>
              </a:spcAft>
            </a:pPr>
            <a:endParaRPr lang="de-CH" sz="900" b="1" dirty="0" smtClean="0">
              <a:latin typeface="Arial" pitchFamily="34" charset="0"/>
              <a:cs typeface="Arial" pitchFamily="34" charset="0"/>
            </a:endParaRPr>
          </a:p>
          <a:p>
            <a:pPr>
              <a:spcAft>
                <a:spcPts val="300"/>
              </a:spcAft>
            </a:pPr>
            <a:r>
              <a:rPr lang="de-CH" sz="900" b="1" dirty="0" smtClean="0">
                <a:latin typeface="Arial" pitchFamily="34" charset="0"/>
                <a:cs typeface="Arial" pitchFamily="34" charset="0"/>
              </a:rPr>
              <a:t>How do I support School4Life?</a:t>
            </a:r>
          </a:p>
          <a:p>
            <a:pPr>
              <a:spcAft>
                <a:spcPts val="300"/>
              </a:spcAft>
            </a:pPr>
            <a:r>
              <a:rPr lang="de-CH" sz="900" dirty="0" smtClean="0">
                <a:latin typeface="Arial" pitchFamily="34" charset="0"/>
                <a:cs typeface="Arial" pitchFamily="34" charset="0"/>
              </a:rPr>
              <a:t>Being an Event manager for School4Life, I am responsible for organizing </a:t>
            </a:r>
            <a:r>
              <a:rPr lang="de-CH" sz="900" dirty="0" err="1" smtClean="0">
                <a:latin typeface="Arial" pitchFamily="34" charset="0"/>
                <a:cs typeface="Arial" pitchFamily="34" charset="0"/>
              </a:rPr>
              <a:t>fundraining</a:t>
            </a:r>
            <a:r>
              <a:rPr lang="de-CH" sz="900" dirty="0" smtClean="0">
                <a:latin typeface="Arial" pitchFamily="34" charset="0"/>
                <a:cs typeface="Arial" pitchFamily="34" charset="0"/>
              </a:rPr>
              <a:t> </a:t>
            </a:r>
            <a:r>
              <a:rPr lang="de-CH" sz="900" dirty="0" err="1" smtClean="0">
                <a:latin typeface="Arial" pitchFamily="34" charset="0"/>
                <a:cs typeface="Arial" pitchFamily="34" charset="0"/>
              </a:rPr>
              <a:t>events</a:t>
            </a:r>
            <a:r>
              <a:rPr lang="de-CH" sz="900" dirty="0" smtClean="0">
                <a:latin typeface="Arial" pitchFamily="34" charset="0"/>
                <a:cs typeface="Arial" pitchFamily="34" charset="0"/>
              </a:rPr>
              <a:t>, to aquire sponsors for our children in Kimilili and collect donations. I have also supported the internal functioning of School4Life. </a:t>
            </a:r>
            <a:br>
              <a:rPr lang="de-CH" sz="900" dirty="0" smtClean="0">
                <a:latin typeface="Arial" pitchFamily="34" charset="0"/>
                <a:cs typeface="Arial" pitchFamily="34" charset="0"/>
              </a:rPr>
            </a:br>
            <a:r>
              <a:rPr lang="de-CH" sz="900" b="1" dirty="0">
                <a:latin typeface="Arial" pitchFamily="34" charset="0"/>
                <a:cs typeface="Arial" pitchFamily="34" charset="0"/>
              </a:rPr>
              <a:t/>
            </a:r>
            <a:br>
              <a:rPr lang="de-CH" sz="900" b="1" dirty="0">
                <a:latin typeface="Arial" pitchFamily="34" charset="0"/>
                <a:cs typeface="Arial" pitchFamily="34" charset="0"/>
              </a:rPr>
            </a:br>
            <a:r>
              <a:rPr lang="de-CH" sz="900" b="1" dirty="0" smtClean="0">
                <a:latin typeface="Arial" pitchFamily="34" charset="0"/>
                <a:cs typeface="Arial" pitchFamily="34" charset="0"/>
              </a:rPr>
              <a:t>Why School4Life? </a:t>
            </a:r>
            <a:endParaRPr lang="de-CH" sz="900" b="1" dirty="0">
              <a:latin typeface="Arial" pitchFamily="34" charset="0"/>
              <a:cs typeface="Arial" pitchFamily="34" charset="0"/>
            </a:endParaRPr>
          </a:p>
          <a:p>
            <a:pPr>
              <a:spcAft>
                <a:spcPts val="300"/>
              </a:spcAft>
            </a:pPr>
            <a:r>
              <a:rPr lang="de-CH" sz="900" dirty="0" smtClean="0">
                <a:latin typeface="Arial" pitchFamily="34" charset="0"/>
                <a:cs typeface="Arial" pitchFamily="34" charset="0"/>
              </a:rPr>
              <a:t>Because a happy smile of a child is one of the best presents on earth!</a:t>
            </a:r>
          </a:p>
          <a:p>
            <a:pPr>
              <a:spcAft>
                <a:spcPts val="300"/>
              </a:spcAft>
            </a:pPr>
            <a:endParaRPr lang="de-CH" sz="900" b="1" dirty="0" smtClean="0">
              <a:latin typeface="Arial" pitchFamily="34" charset="0"/>
              <a:cs typeface="Arial" pitchFamily="34" charset="0"/>
            </a:endParaRPr>
          </a:p>
          <a:p>
            <a:pPr>
              <a:spcAft>
                <a:spcPts val="300"/>
              </a:spcAft>
            </a:pPr>
            <a:r>
              <a:rPr lang="de-CH" sz="900" b="1" dirty="0" smtClean="0">
                <a:latin typeface="Arial" pitchFamily="34" charset="0"/>
                <a:cs typeface="Arial" pitchFamily="34" charset="0"/>
              </a:rPr>
              <a:t>My best moment with School4Life:</a:t>
            </a:r>
          </a:p>
          <a:p>
            <a:pPr>
              <a:spcAft>
                <a:spcPts val="300"/>
              </a:spcAft>
            </a:pPr>
            <a:r>
              <a:rPr lang="de-CH" sz="900" dirty="0" smtClean="0">
                <a:latin typeface="Arial" pitchFamily="34" charset="0"/>
                <a:cs typeface="Arial" pitchFamily="34" charset="0"/>
              </a:rPr>
              <a:t>The 5</a:t>
            </a:r>
            <a:r>
              <a:rPr lang="de-CH" sz="900" baseline="30000" dirty="0" smtClean="0">
                <a:latin typeface="Arial" pitchFamily="34" charset="0"/>
                <a:cs typeface="Arial" pitchFamily="34" charset="0"/>
              </a:rPr>
              <a:t>th</a:t>
            </a:r>
            <a:r>
              <a:rPr lang="de-CH" sz="900" dirty="0" smtClean="0">
                <a:latin typeface="Arial" pitchFamily="34" charset="0"/>
                <a:cs typeface="Arial" pitchFamily="34" charset="0"/>
              </a:rPr>
              <a:t> year birthday celebration.</a:t>
            </a:r>
          </a:p>
          <a:p>
            <a:pPr>
              <a:spcAft>
                <a:spcPts val="300"/>
              </a:spcAft>
            </a:pPr>
            <a:endParaRPr lang="de-CH" sz="900" b="1" dirty="0" smtClean="0">
              <a:latin typeface="Arial" pitchFamily="34" charset="0"/>
              <a:cs typeface="Arial" pitchFamily="34" charset="0"/>
            </a:endParaRPr>
          </a:p>
        </p:txBody>
      </p:sp>
      <p:sp>
        <p:nvSpPr>
          <p:cNvPr id="7" name="Rectangle 6"/>
          <p:cNvSpPr/>
          <p:nvPr/>
        </p:nvSpPr>
        <p:spPr>
          <a:xfrm>
            <a:off x="228600" y="3628787"/>
            <a:ext cx="2362200" cy="2209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i="1" dirty="0" smtClean="0">
                <a:solidFill>
                  <a:schemeClr val="tx1"/>
                </a:solidFill>
              </a:rPr>
              <a:t>Platzhalter für dein Bild</a:t>
            </a:r>
            <a:endParaRPr lang="de-CH" b="1" i="1" dirty="0">
              <a:solidFill>
                <a:schemeClr val="tx1"/>
              </a:solidFill>
            </a:endParaRPr>
          </a:p>
        </p:txBody>
      </p:sp>
      <p:pic>
        <p:nvPicPr>
          <p:cNvPr id="2" name="Image 1" descr="Brazil.jpg"/>
          <p:cNvPicPr>
            <a:picLocks noChangeAspect="1"/>
          </p:cNvPicPr>
          <p:nvPr/>
        </p:nvPicPr>
        <p:blipFill rotWithShape="1">
          <a:blip r:embed="rId2" cstate="print">
            <a:extLst>
              <a:ext uri="{28A0092B-C50C-407E-A947-70E740481C1C}">
                <a14:useLocalDpi xmlns:a14="http://schemas.microsoft.com/office/drawing/2010/main" xmlns="" val="0"/>
              </a:ext>
            </a:extLst>
          </a:blip>
          <a:srcRect l="23871" r="1" b="47535"/>
          <a:stretch/>
        </p:blipFill>
        <p:spPr>
          <a:xfrm>
            <a:off x="223520" y="304800"/>
            <a:ext cx="2367280" cy="2209800"/>
          </a:xfrm>
          <a:prstGeom prst="rect">
            <a:avLst/>
          </a:prstGeom>
        </p:spPr>
      </p:pic>
      <p:pic>
        <p:nvPicPr>
          <p:cNvPr id="9" name="Picture 8" descr="Therese.JPG"/>
          <p:cNvPicPr>
            <a:picLocks noChangeAspect="1"/>
          </p:cNvPicPr>
          <p:nvPr/>
        </p:nvPicPr>
        <p:blipFill>
          <a:blip r:embed="rId3" cstate="print"/>
          <a:srcRect l="18406"/>
          <a:stretch>
            <a:fillRect/>
          </a:stretch>
        </p:blipFill>
        <p:spPr>
          <a:xfrm>
            <a:off x="228600" y="3638550"/>
            <a:ext cx="2364600" cy="2173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066800"/>
            <a:ext cx="3733800" cy="3276600"/>
          </a:xfrm>
          <a:prstGeom prst="rect">
            <a:avLst/>
          </a:prstGeom>
          <a:noFill/>
          <a:ln>
            <a:solidFill>
              <a:schemeClr val="tx2"/>
            </a:solidFill>
          </a:ln>
        </p:spPr>
        <p:txBody>
          <a:bodyPr wrap="square" rtlCol="0">
            <a:noAutofit/>
          </a:bodyPr>
          <a:lstStyle/>
          <a:p>
            <a:pPr>
              <a:spcAft>
                <a:spcPts val="300"/>
              </a:spcAft>
            </a:pPr>
            <a:r>
              <a:rPr lang="de-CH" sz="900" b="1" dirty="0" smtClean="0">
                <a:latin typeface="Arial" pitchFamily="34" charset="0"/>
                <a:cs typeface="Arial" pitchFamily="34" charset="0"/>
              </a:rPr>
              <a:t>Ana von Bock - Project </a:t>
            </a:r>
            <a:r>
              <a:rPr lang="de-CH" sz="900" b="1" dirty="0">
                <a:latin typeface="Arial" pitchFamily="34" charset="0"/>
                <a:cs typeface="Arial" pitchFamily="34" charset="0"/>
              </a:rPr>
              <a:t>Manager</a:t>
            </a:r>
          </a:p>
          <a:p>
            <a:pPr>
              <a:spcAft>
                <a:spcPts val="300"/>
              </a:spcAft>
            </a:pPr>
            <a:r>
              <a:rPr lang="de-CH" sz="900" dirty="0">
                <a:latin typeface="Arial" pitchFamily="34" charset="0"/>
                <a:cs typeface="Arial" pitchFamily="34" charset="0"/>
              </a:rPr>
              <a:t>Supports School4Life since </a:t>
            </a:r>
            <a:r>
              <a:rPr lang="de-CH" sz="900" dirty="0" smtClean="0">
                <a:latin typeface="Arial" pitchFamily="34" charset="0"/>
                <a:cs typeface="Arial" pitchFamily="34" charset="0"/>
              </a:rPr>
              <a:t>2015</a:t>
            </a:r>
          </a:p>
          <a:p>
            <a:pPr>
              <a:spcAft>
                <a:spcPts val="300"/>
              </a:spcAft>
            </a:pPr>
            <a:r>
              <a:rPr lang="en-GB" sz="900" b="1" dirty="0" smtClean="0">
                <a:latin typeface="Arial" pitchFamily="34" charset="0"/>
                <a:cs typeface="Arial" pitchFamily="34" charset="0"/>
              </a:rPr>
              <a:t>Who Am I? </a:t>
            </a:r>
            <a:r>
              <a:rPr lang="en-US" sz="900" dirty="0" smtClean="0">
                <a:latin typeface="Arial" pitchFamily="34" charset="0"/>
                <a:cs typeface="Arial" pitchFamily="34" charset="0"/>
              </a:rPr>
              <a:t>I was born and grown up in Sao Paulo – Brazil with a huge Spanish influence from my mother’s side. After university and post- grade in Business Administration I went to Spain to finish my studies with a MBA in Barcelona. I worked in Marketing and Business Development in Barcelona and then came with my husband to start our new adventure in Zurich where 2 kids were born. Nowadays I’m working in Finance with a passion for Social Impact investments and Corporate Social Responsibility areas.</a:t>
            </a:r>
            <a:endParaRPr lang="de-CH" sz="900" dirty="0" smtClean="0">
              <a:latin typeface="Arial" pitchFamily="34" charset="0"/>
              <a:cs typeface="Arial" pitchFamily="34" charset="0"/>
            </a:endParaRPr>
          </a:p>
          <a:p>
            <a:pPr>
              <a:spcAft>
                <a:spcPts val="300"/>
              </a:spcAft>
            </a:pPr>
            <a:r>
              <a:rPr lang="de-CH" sz="900" b="1" dirty="0" smtClean="0">
                <a:latin typeface="Arial" pitchFamily="34" charset="0"/>
                <a:cs typeface="Arial" pitchFamily="34" charset="0"/>
              </a:rPr>
              <a:t>How </a:t>
            </a:r>
            <a:r>
              <a:rPr lang="de-CH" sz="900" b="1" dirty="0">
                <a:latin typeface="Arial" pitchFamily="34" charset="0"/>
                <a:cs typeface="Arial" pitchFamily="34" charset="0"/>
              </a:rPr>
              <a:t>do I support School4Life </a:t>
            </a:r>
            <a:r>
              <a:rPr lang="de-CH" sz="900" b="1" dirty="0" smtClean="0">
                <a:latin typeface="Arial" pitchFamily="34" charset="0"/>
                <a:cs typeface="Arial" pitchFamily="34" charset="0"/>
              </a:rPr>
              <a:t>?</a:t>
            </a:r>
          </a:p>
          <a:p>
            <a:pPr>
              <a:spcAft>
                <a:spcPts val="300"/>
              </a:spcAft>
            </a:pPr>
            <a:r>
              <a:rPr lang="en-US" sz="900" dirty="0" smtClean="0">
                <a:latin typeface="Arial" pitchFamily="34" charset="0"/>
                <a:cs typeface="Arial" pitchFamily="34" charset="0"/>
              </a:rPr>
              <a:t>Personally I have been supporting the kids with school fundraising projects and sponsoring teachers in School4 Life. </a:t>
            </a:r>
          </a:p>
          <a:p>
            <a:pPr>
              <a:spcAft>
                <a:spcPts val="300"/>
              </a:spcAft>
            </a:pPr>
            <a:r>
              <a:rPr lang="en-US" sz="900" dirty="0" smtClean="0">
                <a:latin typeface="Arial" pitchFamily="34" charset="0"/>
                <a:cs typeface="Arial" pitchFamily="34" charset="0"/>
              </a:rPr>
              <a:t>As a </a:t>
            </a:r>
            <a:r>
              <a:rPr lang="en-US" sz="900" dirty="0">
                <a:latin typeface="Arial" pitchFamily="34" charset="0"/>
                <a:cs typeface="Arial" pitchFamily="34" charset="0"/>
              </a:rPr>
              <a:t>Project Manager at School for Life, I </a:t>
            </a:r>
            <a:r>
              <a:rPr lang="en-US" sz="900" dirty="0" smtClean="0">
                <a:latin typeface="Arial" pitchFamily="34" charset="0"/>
                <a:cs typeface="Arial" pitchFamily="34" charset="0"/>
              </a:rPr>
              <a:t>will work and support the communication strategy and the grow of the Special Needs school.</a:t>
            </a:r>
            <a:endParaRPr lang="en-US" sz="900" dirty="0">
              <a:latin typeface="Arial" pitchFamily="34" charset="0"/>
              <a:cs typeface="Arial" pitchFamily="34" charset="0"/>
            </a:endParaRPr>
          </a:p>
          <a:p>
            <a:pPr>
              <a:spcAft>
                <a:spcPts val="300"/>
              </a:spcAft>
            </a:pPr>
            <a:r>
              <a:rPr lang="de-CH" sz="900" b="1" dirty="0">
                <a:latin typeface="Arial" pitchFamily="34" charset="0"/>
                <a:cs typeface="Arial" pitchFamily="34" charset="0"/>
              </a:rPr>
              <a:t>Why School4Life? </a:t>
            </a:r>
            <a:br>
              <a:rPr lang="de-CH" sz="900" b="1" dirty="0">
                <a:latin typeface="Arial" pitchFamily="34" charset="0"/>
                <a:cs typeface="Arial" pitchFamily="34" charset="0"/>
              </a:rPr>
            </a:br>
            <a:r>
              <a:rPr lang="de-CH" sz="900" dirty="0" smtClean="0">
                <a:latin typeface="Arial" pitchFamily="34" charset="0"/>
                <a:cs typeface="Arial" pitchFamily="34" charset="0"/>
              </a:rPr>
              <a:t>Because is one of the best projects I have seen lately.</a:t>
            </a:r>
            <a:endParaRPr lang="de-CH" sz="900" dirty="0">
              <a:latin typeface="Arial" pitchFamily="34" charset="0"/>
              <a:cs typeface="Arial" pitchFamily="34" charset="0"/>
            </a:endParaRPr>
          </a:p>
          <a:p>
            <a:pPr>
              <a:spcAft>
                <a:spcPts val="300"/>
              </a:spcAft>
            </a:pPr>
            <a:r>
              <a:rPr lang="de-CH" sz="900" b="1" dirty="0" err="1">
                <a:latin typeface="Arial" pitchFamily="34" charset="0"/>
                <a:cs typeface="Arial" pitchFamily="34" charset="0"/>
              </a:rPr>
              <a:t>My</a:t>
            </a:r>
            <a:r>
              <a:rPr lang="de-CH" sz="900" b="1" dirty="0">
                <a:latin typeface="Arial" pitchFamily="34" charset="0"/>
                <a:cs typeface="Arial" pitchFamily="34" charset="0"/>
              </a:rPr>
              <a:t> </a:t>
            </a:r>
            <a:r>
              <a:rPr lang="de-CH" sz="900" b="1" dirty="0" err="1">
                <a:latin typeface="Arial" pitchFamily="34" charset="0"/>
                <a:cs typeface="Arial" pitchFamily="34" charset="0"/>
              </a:rPr>
              <a:t>best</a:t>
            </a:r>
            <a:r>
              <a:rPr lang="de-CH" sz="900" b="1" dirty="0">
                <a:latin typeface="Arial" pitchFamily="34" charset="0"/>
                <a:cs typeface="Arial" pitchFamily="34" charset="0"/>
              </a:rPr>
              <a:t> </a:t>
            </a:r>
            <a:r>
              <a:rPr lang="de-CH" sz="900" b="1" dirty="0" err="1">
                <a:latin typeface="Arial" pitchFamily="34" charset="0"/>
                <a:cs typeface="Arial" pitchFamily="34" charset="0"/>
              </a:rPr>
              <a:t>moment</a:t>
            </a:r>
            <a:r>
              <a:rPr lang="de-CH" sz="900" b="1" dirty="0">
                <a:latin typeface="Arial" pitchFamily="34" charset="0"/>
                <a:cs typeface="Arial" pitchFamily="34" charset="0"/>
              </a:rPr>
              <a:t> </a:t>
            </a:r>
            <a:r>
              <a:rPr lang="de-CH" sz="900" b="1" dirty="0" err="1">
                <a:latin typeface="Arial" pitchFamily="34" charset="0"/>
                <a:cs typeface="Arial" pitchFamily="34" charset="0"/>
              </a:rPr>
              <a:t>with</a:t>
            </a:r>
            <a:r>
              <a:rPr lang="de-CH" sz="900" b="1" dirty="0">
                <a:latin typeface="Arial" pitchFamily="34" charset="0"/>
                <a:cs typeface="Arial" pitchFamily="34" charset="0"/>
              </a:rPr>
              <a:t> School4Life:</a:t>
            </a:r>
          </a:p>
          <a:p>
            <a:pPr>
              <a:spcAft>
                <a:spcPts val="300"/>
              </a:spcAft>
            </a:pPr>
            <a:r>
              <a:rPr lang="de-CH" sz="900" dirty="0" smtClean="0">
                <a:latin typeface="Arial" pitchFamily="34" charset="0"/>
                <a:cs typeface="Arial" pitchFamily="34" charset="0"/>
              </a:rPr>
              <a:t>Meeting Agnes for the first time, 2 years ago I felt that I immediatley wanted to be part of this incredible project and help as much as kids as possible.in the region.</a:t>
            </a:r>
            <a:endParaRPr lang="de-CH" sz="900" dirty="0">
              <a:latin typeface="Arial" pitchFamily="34" charset="0"/>
              <a:cs typeface="Arial" pitchFamily="34" charset="0"/>
            </a:endParaRPr>
          </a:p>
        </p:txBody>
      </p:sp>
      <p:sp>
        <p:nvSpPr>
          <p:cNvPr id="3" name="Rectangle 2"/>
          <p:cNvSpPr/>
          <p:nvPr/>
        </p:nvSpPr>
        <p:spPr>
          <a:xfrm>
            <a:off x="228600" y="1066800"/>
            <a:ext cx="2362200" cy="2209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i="1" dirty="0" err="1">
                <a:solidFill>
                  <a:schemeClr val="tx1"/>
                </a:solidFill>
              </a:rPr>
              <a:t>Placeholder</a:t>
            </a:r>
            <a:r>
              <a:rPr lang="de-CH" b="1" i="1" dirty="0">
                <a:solidFill>
                  <a:schemeClr val="tx1"/>
                </a:solidFill>
              </a:rPr>
              <a:t> </a:t>
            </a:r>
            <a:r>
              <a:rPr lang="de-CH" b="1" i="1" dirty="0" err="1">
                <a:solidFill>
                  <a:schemeClr val="tx1"/>
                </a:solidFill>
              </a:rPr>
              <a:t>for</a:t>
            </a:r>
            <a:r>
              <a:rPr lang="de-CH" b="1" i="1" dirty="0">
                <a:solidFill>
                  <a:schemeClr val="tx1"/>
                </a:solidFill>
              </a:rPr>
              <a:t> </a:t>
            </a:r>
            <a:r>
              <a:rPr lang="de-CH" b="1" i="1" dirty="0" err="1">
                <a:solidFill>
                  <a:schemeClr val="tx1"/>
                </a:solidFill>
              </a:rPr>
              <a:t>your</a:t>
            </a:r>
            <a:r>
              <a:rPr lang="de-CH" b="1" i="1" dirty="0">
                <a:solidFill>
                  <a:schemeClr val="tx1"/>
                </a:solidFill>
              </a:rPr>
              <a:t> </a:t>
            </a:r>
            <a:r>
              <a:rPr lang="de-CH" b="1" i="1" dirty="0" err="1">
                <a:solidFill>
                  <a:schemeClr val="tx1"/>
                </a:solidFill>
              </a:rPr>
              <a:t>picture</a:t>
            </a:r>
            <a:endParaRPr lang="de-CH" b="1" i="1" dirty="0">
              <a:solidFill>
                <a:schemeClr val="tx1"/>
              </a:solidFill>
            </a:endParaRPr>
          </a:p>
        </p:txBody>
      </p:sp>
      <p:pic>
        <p:nvPicPr>
          <p:cNvPr id="5" name="Picture 4" descr="Ana.jpeg"/>
          <p:cNvPicPr>
            <a:picLocks noChangeAspect="1"/>
          </p:cNvPicPr>
          <p:nvPr/>
        </p:nvPicPr>
        <p:blipFill>
          <a:blip r:embed="rId2" cstate="print"/>
          <a:srcRect l="1957" r="17174"/>
          <a:stretch>
            <a:fillRect/>
          </a:stretch>
        </p:blipFill>
        <p:spPr>
          <a:xfrm>
            <a:off x="238125" y="1085850"/>
            <a:ext cx="2362200" cy="21907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19021"/>
            <a:ext cx="3733800" cy="2895600"/>
          </a:xfrm>
          <a:prstGeom prst="rect">
            <a:avLst/>
          </a:prstGeom>
          <a:noFill/>
          <a:ln>
            <a:solidFill>
              <a:schemeClr val="tx2"/>
            </a:solidFill>
          </a:ln>
        </p:spPr>
        <p:txBody>
          <a:bodyPr wrap="square" rtlCol="0">
            <a:noAutofit/>
          </a:bodyPr>
          <a:lstStyle/>
          <a:p>
            <a:pPr>
              <a:spcAft>
                <a:spcPts val="300"/>
              </a:spcAft>
            </a:pPr>
            <a:r>
              <a:rPr lang="en-GB" sz="900" b="1" dirty="0" smtClean="0">
                <a:latin typeface="Arial" pitchFamily="34" charset="0"/>
                <a:cs typeface="Arial" pitchFamily="34" charset="0"/>
              </a:rPr>
              <a:t>Norbert Benker– Project Manager</a:t>
            </a:r>
          </a:p>
          <a:p>
            <a:pPr>
              <a:spcAft>
                <a:spcPts val="300"/>
              </a:spcAft>
            </a:pPr>
            <a:r>
              <a:rPr lang="en-GB" sz="900" dirty="0" smtClean="0">
                <a:latin typeface="Arial" pitchFamily="34" charset="0"/>
                <a:cs typeface="Arial" pitchFamily="34" charset="0"/>
              </a:rPr>
              <a:t>I support School4Life since August 2013</a:t>
            </a:r>
            <a:r>
              <a:rPr lang="en-GB" sz="900" dirty="0">
                <a:latin typeface="Arial" pitchFamily="34" charset="0"/>
                <a:cs typeface="Arial" pitchFamily="34" charset="0"/>
              </a:rPr>
              <a:t> </a:t>
            </a:r>
            <a:r>
              <a:rPr lang="en-GB" sz="900" dirty="0" smtClean="0">
                <a:latin typeface="Arial" pitchFamily="34" charset="0"/>
                <a:cs typeface="Arial" pitchFamily="34" charset="0"/>
              </a:rPr>
              <a:t>and I went to see the kids in Kimilili 3 times. </a:t>
            </a:r>
          </a:p>
          <a:p>
            <a:pPr>
              <a:spcAft>
                <a:spcPts val="300"/>
              </a:spcAft>
            </a:pPr>
            <a:r>
              <a:rPr lang="en-US" sz="900" b="1" dirty="0" smtClean="0">
                <a:latin typeface="Arial" pitchFamily="34" charset="0"/>
                <a:cs typeface="Arial" pitchFamily="34" charset="0"/>
              </a:rPr>
              <a:t>Who am I? </a:t>
            </a:r>
            <a:r>
              <a:rPr lang="en-US" sz="900" dirty="0" smtClean="0">
                <a:latin typeface="Arial" pitchFamily="34" charset="0"/>
                <a:cs typeface="Arial" pitchFamily="34" charset="0"/>
              </a:rPr>
              <a:t>After my studies of economics in Mannheim I lived 9 years in different African countries, like Congo, Uganda, Tanzania and Kenya. I worked as the COO of a micro finance bank and after traveling for a year in Africa and Latin America I started a family company in Germany.</a:t>
            </a:r>
          </a:p>
          <a:p>
            <a:pPr>
              <a:spcAft>
                <a:spcPts val="300"/>
              </a:spcAft>
            </a:pPr>
            <a:r>
              <a:rPr lang="en-GB" sz="900" b="1" dirty="0" smtClean="0">
                <a:latin typeface="Arial" pitchFamily="34" charset="0"/>
                <a:cs typeface="Arial" pitchFamily="34" charset="0"/>
              </a:rPr>
              <a:t>How do I support School4Life ?</a:t>
            </a:r>
          </a:p>
          <a:p>
            <a:pPr>
              <a:spcAft>
                <a:spcPts val="300"/>
              </a:spcAft>
            </a:pPr>
            <a:r>
              <a:rPr lang="en-GB" sz="900" dirty="0" smtClean="0">
                <a:latin typeface="Arial" pitchFamily="34" charset="0"/>
                <a:cs typeface="Arial" pitchFamily="34" charset="0"/>
              </a:rPr>
              <a:t>I am mainly looking after the IT solutions that enables S4L to better communicate internally and externally. I also support at fundraising events and I promote S4L as often as possible. </a:t>
            </a:r>
            <a:r>
              <a:rPr lang="en-GB" sz="900" dirty="0">
                <a:latin typeface="Arial" pitchFamily="34" charset="0"/>
                <a:cs typeface="Arial" pitchFamily="34" charset="0"/>
              </a:rPr>
              <a:t>I also adopted a </a:t>
            </a:r>
            <a:r>
              <a:rPr lang="en-GB" sz="900" dirty="0" smtClean="0">
                <a:latin typeface="Arial" pitchFamily="34" charset="0"/>
                <a:cs typeface="Arial" pitchFamily="34" charset="0"/>
              </a:rPr>
              <a:t>child.</a:t>
            </a:r>
            <a:r>
              <a:rPr lang="en-GB" sz="900" b="1" dirty="0" smtClean="0">
                <a:latin typeface="Arial" pitchFamily="34" charset="0"/>
                <a:cs typeface="Arial" pitchFamily="34" charset="0"/>
              </a:rPr>
              <a:t/>
            </a:r>
            <a:br>
              <a:rPr lang="en-GB" sz="900" b="1" dirty="0" smtClean="0">
                <a:latin typeface="Arial" pitchFamily="34" charset="0"/>
                <a:cs typeface="Arial" pitchFamily="34" charset="0"/>
              </a:rPr>
            </a:br>
            <a:r>
              <a:rPr lang="en-GB" sz="900" b="1" dirty="0" smtClean="0">
                <a:latin typeface="Arial" pitchFamily="34" charset="0"/>
                <a:cs typeface="Arial" pitchFamily="34" charset="0"/>
              </a:rPr>
              <a:t>Why School4Life? </a:t>
            </a:r>
            <a:br>
              <a:rPr lang="en-GB" sz="900" b="1" dirty="0" smtClean="0">
                <a:latin typeface="Arial" pitchFamily="34" charset="0"/>
                <a:cs typeface="Arial" pitchFamily="34" charset="0"/>
              </a:rPr>
            </a:br>
            <a:r>
              <a:rPr lang="en-GB" sz="900" dirty="0" smtClean="0">
                <a:latin typeface="Arial" pitchFamily="34" charset="0"/>
                <a:cs typeface="Arial" pitchFamily="34" charset="0"/>
              </a:rPr>
              <a:t>If you have visited the project, you don‘t need another WHY. </a:t>
            </a:r>
          </a:p>
          <a:p>
            <a:pPr>
              <a:spcAft>
                <a:spcPts val="300"/>
              </a:spcAft>
            </a:pPr>
            <a:r>
              <a:rPr lang="en-GB" sz="900" b="1" dirty="0" smtClean="0">
                <a:latin typeface="Arial" pitchFamily="34" charset="0"/>
                <a:cs typeface="Arial" pitchFamily="34" charset="0"/>
              </a:rPr>
              <a:t>My best moment with School4Life:</a:t>
            </a:r>
          </a:p>
          <a:p>
            <a:pPr>
              <a:spcAft>
                <a:spcPts val="300"/>
              </a:spcAft>
            </a:pPr>
            <a:r>
              <a:rPr lang="en-GB" sz="900" dirty="0" smtClean="0">
                <a:latin typeface="Arial" pitchFamily="34" charset="0"/>
                <a:cs typeface="Arial" pitchFamily="34" charset="0"/>
              </a:rPr>
              <a:t>The moment we announced to the finalists of the Primary School that we would open a Secondary School for them and they will be able to continue their education. You can read about their joy here! </a:t>
            </a:r>
            <a:r>
              <a:rPr lang="en-GB" sz="900" dirty="0" smtClean="0">
                <a:solidFill>
                  <a:srgbClr val="FF0000"/>
                </a:solidFill>
                <a:latin typeface="Arial" pitchFamily="34" charset="0"/>
                <a:cs typeface="Arial" pitchFamily="34" charset="0"/>
              </a:rPr>
              <a:t>LINK Volunteer </a:t>
            </a:r>
            <a:r>
              <a:rPr lang="en-GB" sz="900" dirty="0" err="1" smtClean="0">
                <a:solidFill>
                  <a:srgbClr val="FF0000"/>
                </a:solidFill>
                <a:latin typeface="Arial" pitchFamily="34" charset="0"/>
                <a:cs typeface="Arial" pitchFamily="34" charset="0"/>
              </a:rPr>
              <a:t>Bericht</a:t>
            </a:r>
            <a:endParaRPr lang="en-GB" sz="900" dirty="0" smtClean="0">
              <a:solidFill>
                <a:srgbClr val="FF0000"/>
              </a:solidFill>
              <a:latin typeface="Arial" pitchFamily="34" charset="0"/>
              <a:cs typeface="Arial" pitchFamily="34" charset="0"/>
            </a:endParaRPr>
          </a:p>
        </p:txBody>
      </p:sp>
      <p:sp>
        <p:nvSpPr>
          <p:cNvPr id="3" name="TextBox 2"/>
          <p:cNvSpPr txBox="1"/>
          <p:nvPr/>
        </p:nvSpPr>
        <p:spPr>
          <a:xfrm>
            <a:off x="2743200" y="3638208"/>
            <a:ext cx="3733800" cy="2695813"/>
          </a:xfrm>
          <a:prstGeom prst="rect">
            <a:avLst/>
          </a:prstGeom>
          <a:noFill/>
          <a:ln>
            <a:solidFill>
              <a:schemeClr val="tx2"/>
            </a:solidFill>
          </a:ln>
        </p:spPr>
        <p:txBody>
          <a:bodyPr wrap="square" rtlCol="0">
            <a:noAutofit/>
          </a:bodyPr>
          <a:lstStyle/>
          <a:p>
            <a:pPr>
              <a:spcAft>
                <a:spcPts val="300"/>
              </a:spcAft>
            </a:pPr>
            <a:r>
              <a:rPr lang="de-CH" sz="900" b="1" dirty="0" smtClean="0">
                <a:latin typeface="Arial" pitchFamily="34" charset="0"/>
                <a:cs typeface="Arial" pitchFamily="34" charset="0"/>
              </a:rPr>
              <a:t>Norbert Benker </a:t>
            </a:r>
            <a:r>
              <a:rPr lang="mr-IN" sz="900" b="1" dirty="0" smtClean="0">
                <a:latin typeface="Arial" pitchFamily="34" charset="0"/>
                <a:cs typeface="Arial" pitchFamily="34" charset="0"/>
              </a:rPr>
              <a:t>–</a:t>
            </a:r>
            <a:r>
              <a:rPr lang="de-CH" sz="900" b="1" dirty="0" smtClean="0">
                <a:latin typeface="Arial" pitchFamily="34" charset="0"/>
                <a:cs typeface="Arial" pitchFamily="34" charset="0"/>
              </a:rPr>
              <a:t> </a:t>
            </a:r>
            <a:r>
              <a:rPr lang="de-CH" sz="900" b="1" dirty="0" err="1" smtClean="0">
                <a:latin typeface="Arial" pitchFamily="34" charset="0"/>
                <a:cs typeface="Arial" pitchFamily="34" charset="0"/>
              </a:rPr>
              <a:t>Projekmanager</a:t>
            </a:r>
            <a:endParaRPr lang="de-CH" sz="900" b="1" dirty="0">
              <a:latin typeface="Arial" pitchFamily="34" charset="0"/>
              <a:cs typeface="Arial" pitchFamily="34" charset="0"/>
            </a:endParaRPr>
          </a:p>
          <a:p>
            <a:pPr>
              <a:spcAft>
                <a:spcPts val="300"/>
              </a:spcAft>
            </a:pPr>
            <a:r>
              <a:rPr lang="de-CH" sz="900" dirty="0" smtClean="0">
                <a:latin typeface="Arial" pitchFamily="34" charset="0"/>
                <a:cs typeface="Arial" pitchFamily="34" charset="0"/>
              </a:rPr>
              <a:t>Ich unterstützte </a:t>
            </a:r>
            <a:r>
              <a:rPr lang="de-CH" sz="900" dirty="0">
                <a:latin typeface="Arial" pitchFamily="34" charset="0"/>
                <a:cs typeface="Arial" pitchFamily="34" charset="0"/>
              </a:rPr>
              <a:t>School4Life seit </a:t>
            </a:r>
            <a:r>
              <a:rPr lang="de-CH" sz="900" dirty="0" smtClean="0">
                <a:latin typeface="Arial" pitchFamily="34" charset="0"/>
                <a:cs typeface="Arial" pitchFamily="34" charset="0"/>
              </a:rPr>
              <a:t>August 2013 und war schon drei Mal in Kimilili.</a:t>
            </a:r>
          </a:p>
          <a:p>
            <a:pPr>
              <a:spcAft>
                <a:spcPts val="300"/>
              </a:spcAft>
            </a:pPr>
            <a:r>
              <a:rPr lang="de-CH" sz="900" b="1" dirty="0" smtClean="0">
                <a:latin typeface="Arial" pitchFamily="34" charset="0"/>
                <a:cs typeface="Arial" pitchFamily="34" charset="0"/>
              </a:rPr>
              <a:t>Wie unterstütze ich School4Life? </a:t>
            </a:r>
          </a:p>
          <a:p>
            <a:pPr>
              <a:spcAft>
                <a:spcPts val="300"/>
              </a:spcAft>
            </a:pPr>
            <a:r>
              <a:rPr lang="de-CH" sz="900" dirty="0" smtClean="0">
                <a:latin typeface="Arial" pitchFamily="34" charset="0"/>
                <a:cs typeface="Arial" pitchFamily="34" charset="0"/>
              </a:rPr>
              <a:t>Ich kümmere mich hauptsächlich um die IT Lösungen für eine verbesserte interne und externe Kommunikation. Ich helfe ausserdem bei Spendensammlungen und vermarkte das Projekt so oft ich kann. Und ich habe ein Kind adoptiert.</a:t>
            </a:r>
            <a:r>
              <a:rPr lang="de-CH" sz="900" b="1" dirty="0">
                <a:latin typeface="Arial" pitchFamily="34" charset="0"/>
                <a:cs typeface="Arial" pitchFamily="34" charset="0"/>
              </a:rPr>
              <a:t/>
            </a:r>
            <a:br>
              <a:rPr lang="de-CH" sz="900" b="1" dirty="0">
                <a:latin typeface="Arial" pitchFamily="34" charset="0"/>
                <a:cs typeface="Arial" pitchFamily="34" charset="0"/>
              </a:rPr>
            </a:br>
            <a:r>
              <a:rPr lang="de-CH" sz="900" b="1" dirty="0" smtClean="0">
                <a:latin typeface="Arial" pitchFamily="34" charset="0"/>
                <a:cs typeface="Arial" pitchFamily="34" charset="0"/>
              </a:rPr>
              <a:t>Warum unterstütze ich School4Life?</a:t>
            </a:r>
            <a:endParaRPr lang="de-CH" sz="900" b="1" dirty="0">
              <a:latin typeface="Arial" pitchFamily="34" charset="0"/>
              <a:cs typeface="Arial" pitchFamily="34" charset="0"/>
            </a:endParaRPr>
          </a:p>
          <a:p>
            <a:pPr>
              <a:spcAft>
                <a:spcPts val="300"/>
              </a:spcAft>
            </a:pPr>
            <a:r>
              <a:rPr lang="de-CH" sz="900" dirty="0" smtClean="0">
                <a:latin typeface="Arial" pitchFamily="34" charset="0"/>
                <a:cs typeface="Arial" pitchFamily="34" charset="0"/>
              </a:rPr>
              <a:t>Wenn du das Projekt besucht hast, brauchst du kein weiteres WARUM. </a:t>
            </a:r>
            <a:endParaRPr lang="de-CH" sz="900" dirty="0">
              <a:latin typeface="Arial" pitchFamily="34" charset="0"/>
              <a:cs typeface="Arial" pitchFamily="34" charset="0"/>
            </a:endParaRPr>
          </a:p>
          <a:p>
            <a:pPr>
              <a:spcAft>
                <a:spcPts val="300"/>
              </a:spcAft>
            </a:pPr>
            <a:r>
              <a:rPr lang="de-CH" sz="900" b="1" dirty="0" smtClean="0">
                <a:latin typeface="Arial" pitchFamily="34" charset="0"/>
                <a:cs typeface="Arial" pitchFamily="34" charset="0"/>
              </a:rPr>
              <a:t>Mein </a:t>
            </a:r>
            <a:r>
              <a:rPr lang="de-CH" sz="900" b="1" dirty="0">
                <a:latin typeface="Arial" pitchFamily="34" charset="0"/>
                <a:cs typeface="Arial" pitchFamily="34" charset="0"/>
              </a:rPr>
              <a:t>schönster Moment mit  </a:t>
            </a:r>
            <a:r>
              <a:rPr lang="de-CH" sz="900" b="1" dirty="0" smtClean="0">
                <a:latin typeface="Arial" pitchFamily="34" charset="0"/>
                <a:cs typeface="Arial" pitchFamily="34" charset="0"/>
              </a:rPr>
              <a:t>School4Life:</a:t>
            </a:r>
          </a:p>
          <a:p>
            <a:pPr>
              <a:spcAft>
                <a:spcPts val="300"/>
              </a:spcAft>
            </a:pPr>
            <a:r>
              <a:rPr lang="de-CH" sz="900" dirty="0" smtClean="0">
                <a:latin typeface="Arial" pitchFamily="34" charset="0"/>
                <a:cs typeface="Arial" pitchFamily="34" charset="0"/>
              </a:rPr>
              <a:t>Der Moment wo den Absolventen der Primarschule mitgeteilt wurde, dass eine Sekundarschule eröffnet werden würde und sie ihre Ausbildung weiterführen können. Über ihre grenzenlose Freude kann hier mehr gelesen werden. </a:t>
            </a:r>
            <a:r>
              <a:rPr lang="en-GB" sz="900" dirty="0">
                <a:solidFill>
                  <a:srgbClr val="FF0000"/>
                </a:solidFill>
                <a:latin typeface="Arial" pitchFamily="34" charset="0"/>
                <a:cs typeface="Arial" pitchFamily="34" charset="0"/>
              </a:rPr>
              <a:t>LINK Volunteer </a:t>
            </a:r>
            <a:r>
              <a:rPr lang="en-GB" sz="900" dirty="0" err="1" smtClean="0">
                <a:solidFill>
                  <a:srgbClr val="FF0000"/>
                </a:solidFill>
                <a:latin typeface="Arial" pitchFamily="34" charset="0"/>
                <a:cs typeface="Arial" pitchFamily="34" charset="0"/>
              </a:rPr>
              <a:t>Bericht</a:t>
            </a:r>
            <a:endParaRPr lang="en-GB" sz="900" dirty="0">
              <a:solidFill>
                <a:srgbClr val="FF0000"/>
              </a:solidFill>
              <a:latin typeface="Arial" pitchFamily="34" charset="0"/>
              <a:cs typeface="Arial" pitchFamily="34" charset="0"/>
            </a:endParaRPr>
          </a:p>
        </p:txBody>
      </p:sp>
      <p:pic>
        <p:nvPicPr>
          <p:cNvPr id="4" name="Picture 3" descr="Norbert.jpeg"/>
          <p:cNvPicPr>
            <a:picLocks noChangeAspect="1"/>
          </p:cNvPicPr>
          <p:nvPr/>
        </p:nvPicPr>
        <p:blipFill>
          <a:blip r:embed="rId2" cstate="print"/>
          <a:stretch>
            <a:fillRect/>
          </a:stretch>
        </p:blipFill>
        <p:spPr>
          <a:xfrm>
            <a:off x="152400" y="609600"/>
            <a:ext cx="2565400" cy="224122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777</Words>
  <Application>Microsoft Office PowerPoint</Application>
  <PresentationFormat>On-screen Show (4:3)</PresentationFormat>
  <Paragraphs>65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ulrichter</dc:creator>
  <cp:lastModifiedBy>Therese</cp:lastModifiedBy>
  <cp:revision>42</cp:revision>
  <dcterms:created xsi:type="dcterms:W3CDTF">2013-04-30T10:38:53Z</dcterms:created>
  <dcterms:modified xsi:type="dcterms:W3CDTF">2017-07-13T12:10:35Z</dcterms:modified>
</cp:coreProperties>
</file>